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83" r:id="rId3"/>
    <p:sldId id="262" r:id="rId4"/>
    <p:sldId id="281" r:id="rId5"/>
    <p:sldId id="263" r:id="rId6"/>
    <p:sldId id="271" r:id="rId7"/>
    <p:sldId id="282" r:id="rId8"/>
    <p:sldId id="279" r:id="rId9"/>
    <p:sldId id="280" r:id="rId10"/>
    <p:sldId id="27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9401"/>
    <a:srgbClr val="5E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2468BD-8A99-411C-9036-06FFD654D242}" v="82" dt="2025-10-23T06:31:13.4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85185" autoAdjust="0"/>
  </p:normalViewPr>
  <p:slideViewPr>
    <p:cSldViewPr snapToGrid="0">
      <p:cViewPr varScale="1">
        <p:scale>
          <a:sx n="102" d="100"/>
          <a:sy n="102" d="100"/>
        </p:scale>
        <p:origin x="95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智子 清水" userId="c9f1982d0772f02f" providerId="LiveId" clId="{157EE8B5-58E7-46A1-9427-E8B15BC2114B}"/>
    <pc:docChg chg="custSel modSld">
      <pc:chgData name="智子 清水" userId="c9f1982d0772f02f" providerId="LiveId" clId="{157EE8B5-58E7-46A1-9427-E8B15BC2114B}" dt="2025-10-23T06:31:34.268" v="86" actId="1076"/>
      <pc:docMkLst>
        <pc:docMk/>
      </pc:docMkLst>
      <pc:sldChg chg="addSp modSp mod">
        <pc:chgData name="智子 清水" userId="c9f1982d0772f02f" providerId="LiveId" clId="{157EE8B5-58E7-46A1-9427-E8B15BC2114B}" dt="2025-10-23T06:31:34.268" v="86" actId="1076"/>
        <pc:sldMkLst>
          <pc:docMk/>
          <pc:sldMk cId="2393492325" sldId="280"/>
        </pc:sldMkLst>
        <pc:graphicFrameChg chg="add mod modGraphic">
          <ac:chgData name="智子 清水" userId="c9f1982d0772f02f" providerId="LiveId" clId="{157EE8B5-58E7-46A1-9427-E8B15BC2114B}" dt="2025-10-23T06:31:34.268" v="86" actId="1076"/>
          <ac:graphicFrameMkLst>
            <pc:docMk/>
            <pc:sldMk cId="2393492325" sldId="280"/>
            <ac:graphicFrameMk id="4" creationId="{27B10EB5-FFD3-8CD9-88A4-11BDB1FCC7CF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REPETの服を買ったことがありますか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45F-452B-902E-6D2091D68731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45F-452B-902E-6D2091D68731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45F-452B-902E-6D2091D6873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買ったことがある</c:v>
                </c:pt>
                <c:pt idx="1">
                  <c:v>知っているが買ったことはない</c:v>
                </c:pt>
                <c:pt idx="2">
                  <c:v>知らないし買ったこともない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120</c:v>
                </c:pt>
                <c:pt idx="1">
                  <c:v>516</c:v>
                </c:pt>
                <c:pt idx="2">
                  <c:v>462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5C-4977-AA9B-678A25D870F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REPETの服を着たいと思いますか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1F7-4CBD-96D8-71D96D714EF2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1F7-4CBD-96D8-71D96D714EF2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1F7-4CBD-96D8-71D96D714EF2}"/>
              </c:ext>
            </c:extLst>
          </c:dPt>
          <c:dPt>
            <c:idx val="3"/>
            <c:bubble3D val="0"/>
            <c:spPr>
              <a:solidFill>
                <a:schemeClr val="accent1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152-40A1-A171-3E8DF62EB795}"/>
              </c:ext>
            </c:extLst>
          </c:dPt>
          <c:dPt>
            <c:idx val="4"/>
            <c:bubble3D val="0"/>
            <c:spPr>
              <a:solidFill>
                <a:schemeClr val="accent1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152-40A1-A171-3E8DF62EB79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着たい</c:v>
                </c:pt>
                <c:pt idx="1">
                  <c:v>どちらかと言えば着たい</c:v>
                </c:pt>
                <c:pt idx="2">
                  <c:v>どちらでもない</c:v>
                </c:pt>
                <c:pt idx="3">
                  <c:v>どちらかと言えば着たくない</c:v>
                </c:pt>
                <c:pt idx="4">
                  <c:v>着たくない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106</c:v>
                </c:pt>
                <c:pt idx="1">
                  <c:v>363</c:v>
                </c:pt>
                <c:pt idx="2">
                  <c:v>286</c:v>
                </c:pt>
                <c:pt idx="3">
                  <c:v>251</c:v>
                </c:pt>
                <c:pt idx="4">
                  <c:v>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1F7-4CBD-96D8-71D96D714EF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回答数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9E38-4FE6-830E-88E94E20B473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9E38-4FE6-830E-88E94E20B473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9E38-4FE6-830E-88E94E20B473}"/>
              </c:ext>
            </c:extLst>
          </c:dPt>
          <c:cat>
            <c:strRef>
              <c:f>Sheet1!$A$2:$A$6</c:f>
              <c:strCache>
                <c:ptCount val="5"/>
                <c:pt idx="0">
                  <c:v>バリエーションの充実</c:v>
                </c:pt>
                <c:pt idx="1">
                  <c:v>自分の系統にあった服</c:v>
                </c:pt>
                <c:pt idx="2">
                  <c:v>品質の高い服</c:v>
                </c:pt>
                <c:pt idx="3">
                  <c:v>商品に関する説明</c:v>
                </c:pt>
                <c:pt idx="4">
                  <c:v>特にない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405</c:v>
                </c:pt>
                <c:pt idx="1">
                  <c:v>389</c:v>
                </c:pt>
                <c:pt idx="2">
                  <c:v>358</c:v>
                </c:pt>
                <c:pt idx="3">
                  <c:v>347</c:v>
                </c:pt>
                <c:pt idx="4">
                  <c:v>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38-4FE6-830E-88E94E20B4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108093408"/>
        <c:axId val="2108097152"/>
      </c:barChart>
      <c:catAx>
        <c:axId val="21080934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08097152"/>
        <c:crosses val="autoZero"/>
        <c:auto val="1"/>
        <c:lblAlgn val="ctr"/>
        <c:lblOffset val="100"/>
        <c:noMultiLvlLbl val="0"/>
      </c:catAx>
      <c:valAx>
        <c:axId val="2108097152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08093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REPETの服の満足度を教えてください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D9B-45B7-BEE1-5D6E1AFFF370}"/>
              </c:ext>
            </c:extLst>
          </c:dPt>
          <c:dPt>
            <c:idx val="1"/>
            <c:bubble3D val="0"/>
            <c:spPr>
              <a:solidFill>
                <a:schemeClr val="accent6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D9B-45B7-BEE1-5D6E1AFFF370}"/>
              </c:ext>
            </c:extLst>
          </c:dPt>
          <c:dPt>
            <c:idx val="2"/>
            <c:bubble3D val="0"/>
            <c:spPr>
              <a:solidFill>
                <a:schemeClr val="accent6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D9B-45B7-BEE1-5D6E1AFFF370}"/>
              </c:ext>
            </c:extLst>
          </c:dPt>
          <c:dPt>
            <c:idx val="3"/>
            <c:bubble3D val="0"/>
            <c:spPr>
              <a:solidFill>
                <a:schemeClr val="accent6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D9B-45B7-BEE1-5D6E1AFFF37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満足</c:v>
                </c:pt>
                <c:pt idx="1">
                  <c:v>やや満足</c:v>
                </c:pt>
                <c:pt idx="2">
                  <c:v>どちらとも言えない</c:v>
                </c:pt>
                <c:pt idx="3">
                  <c:v>やや不満・不満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342</c:v>
                </c:pt>
                <c:pt idx="1">
                  <c:v>253</c:v>
                </c:pt>
                <c:pt idx="2">
                  <c:v>65</c:v>
                </c:pt>
                <c:pt idx="3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D9B-45B7-BEE1-5D6E1AFFF37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REPETシリーズ売上点数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Sheet1!$A$2:$A$22</c:f>
              <c:numCache>
                <c:formatCode>yyyy"年"m"月"</c:formatCode>
                <c:ptCount val="21"/>
                <c:pt idx="0">
                  <c:v>44013</c:v>
                </c:pt>
                <c:pt idx="1">
                  <c:v>44044</c:v>
                </c:pt>
                <c:pt idx="2">
                  <c:v>44075</c:v>
                </c:pt>
                <c:pt idx="3">
                  <c:v>44105</c:v>
                </c:pt>
                <c:pt idx="4">
                  <c:v>44136</c:v>
                </c:pt>
                <c:pt idx="5">
                  <c:v>44166</c:v>
                </c:pt>
                <c:pt idx="6">
                  <c:v>44197</c:v>
                </c:pt>
                <c:pt idx="7">
                  <c:v>44228</c:v>
                </c:pt>
                <c:pt idx="8">
                  <c:v>44256</c:v>
                </c:pt>
                <c:pt idx="9">
                  <c:v>44287</c:v>
                </c:pt>
                <c:pt idx="10">
                  <c:v>44317</c:v>
                </c:pt>
                <c:pt idx="11">
                  <c:v>44348</c:v>
                </c:pt>
                <c:pt idx="12">
                  <c:v>44378</c:v>
                </c:pt>
                <c:pt idx="13">
                  <c:v>44409</c:v>
                </c:pt>
                <c:pt idx="14">
                  <c:v>44440</c:v>
                </c:pt>
                <c:pt idx="15">
                  <c:v>44470</c:v>
                </c:pt>
                <c:pt idx="16">
                  <c:v>44501</c:v>
                </c:pt>
                <c:pt idx="17">
                  <c:v>44531</c:v>
                </c:pt>
                <c:pt idx="18">
                  <c:v>44562</c:v>
                </c:pt>
                <c:pt idx="19">
                  <c:v>44593</c:v>
                </c:pt>
                <c:pt idx="20">
                  <c:v>44621</c:v>
                </c:pt>
              </c:numCache>
            </c:numRef>
          </c:cat>
          <c:val>
            <c:numRef>
              <c:f>Sheet1!$B$2:$B$22</c:f>
              <c:numCache>
                <c:formatCode>General</c:formatCode>
                <c:ptCount val="21"/>
                <c:pt idx="0">
                  <c:v>23</c:v>
                </c:pt>
                <c:pt idx="1">
                  <c:v>39</c:v>
                </c:pt>
                <c:pt idx="2">
                  <c:v>38</c:v>
                </c:pt>
                <c:pt idx="3">
                  <c:v>148</c:v>
                </c:pt>
                <c:pt idx="4">
                  <c:v>178</c:v>
                </c:pt>
                <c:pt idx="5">
                  <c:v>188</c:v>
                </c:pt>
                <c:pt idx="6">
                  <c:v>235</c:v>
                </c:pt>
                <c:pt idx="7">
                  <c:v>245</c:v>
                </c:pt>
                <c:pt idx="8">
                  <c:v>372</c:v>
                </c:pt>
                <c:pt idx="9">
                  <c:v>325</c:v>
                </c:pt>
                <c:pt idx="10">
                  <c:v>255</c:v>
                </c:pt>
                <c:pt idx="11">
                  <c:v>245</c:v>
                </c:pt>
                <c:pt idx="12">
                  <c:v>170</c:v>
                </c:pt>
                <c:pt idx="13">
                  <c:v>657</c:v>
                </c:pt>
                <c:pt idx="14">
                  <c:v>368</c:v>
                </c:pt>
                <c:pt idx="15">
                  <c:v>230</c:v>
                </c:pt>
                <c:pt idx="16">
                  <c:v>195</c:v>
                </c:pt>
                <c:pt idx="17">
                  <c:v>182</c:v>
                </c:pt>
                <c:pt idx="18">
                  <c:v>698</c:v>
                </c:pt>
                <c:pt idx="19">
                  <c:v>553</c:v>
                </c:pt>
                <c:pt idx="20">
                  <c:v>458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B0F-46EB-90BB-515029F3BE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8507280"/>
        <c:axId val="98509360"/>
      </c:lineChart>
      <c:dateAx>
        <c:axId val="98507280"/>
        <c:scaling>
          <c:orientation val="minMax"/>
        </c:scaling>
        <c:delete val="0"/>
        <c:axPos val="b"/>
        <c:numFmt formatCode="yyyy&quot;年&quot;m&quot;月&quot;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8509360"/>
        <c:crosses val="autoZero"/>
        <c:auto val="1"/>
        <c:lblOffset val="100"/>
        <c:baseTimeUnit val="months"/>
      </c:dateAx>
      <c:valAx>
        <c:axId val="98509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8507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4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5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687F32-910F-4CAF-800F-C2B5A89F6E45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01B1E45-D795-408D-B5B3-43CB58957936}">
      <dgm:prSet phldrT="[テキスト]"/>
      <dgm:spPr/>
      <dgm:t>
        <a:bodyPr/>
        <a:lstStyle/>
        <a:p>
          <a:r>
            <a:rPr kumimoji="1" lang="ja-JP" altLang="en-US" dirty="0"/>
            <a:t>商品の満足度</a:t>
          </a:r>
        </a:p>
      </dgm:t>
    </dgm:pt>
    <dgm:pt modelId="{436FED5C-2159-44FD-868A-DBBA0C74FF4E}" type="parTrans" cxnId="{742B4EAA-17B8-4CB3-99D1-3CD4343B575C}">
      <dgm:prSet/>
      <dgm:spPr/>
      <dgm:t>
        <a:bodyPr/>
        <a:lstStyle/>
        <a:p>
          <a:endParaRPr kumimoji="1" lang="ja-JP" altLang="en-US"/>
        </a:p>
      </dgm:t>
    </dgm:pt>
    <dgm:pt modelId="{61D53B48-2924-4B05-9ACD-AA0AB755EA33}" type="sibTrans" cxnId="{742B4EAA-17B8-4CB3-99D1-3CD4343B575C}">
      <dgm:prSet/>
      <dgm:spPr/>
      <dgm:t>
        <a:bodyPr/>
        <a:lstStyle/>
        <a:p>
          <a:endParaRPr kumimoji="1" lang="ja-JP" altLang="en-US"/>
        </a:p>
      </dgm:t>
    </dgm:pt>
    <dgm:pt modelId="{BF0B6790-ABAF-4D28-9F8B-C0326A512654}">
      <dgm:prSet phldrT="[テキスト]"/>
      <dgm:spPr/>
      <dgm:t>
        <a:bodyPr/>
        <a:lstStyle/>
        <a:p>
          <a:r>
            <a:rPr kumimoji="1" lang="ja-JP" altLang="en-US" dirty="0"/>
            <a:t>デザイン</a:t>
          </a:r>
        </a:p>
      </dgm:t>
    </dgm:pt>
    <dgm:pt modelId="{83980850-C98D-45CD-A925-50A9D86B7F49}" type="parTrans" cxnId="{78BFA3C6-448B-46EA-AAA9-E2D00ECAAB4F}">
      <dgm:prSet/>
      <dgm:spPr/>
      <dgm:t>
        <a:bodyPr/>
        <a:lstStyle/>
        <a:p>
          <a:endParaRPr kumimoji="1" lang="ja-JP" altLang="en-US"/>
        </a:p>
      </dgm:t>
    </dgm:pt>
    <dgm:pt modelId="{96772ABF-93B9-489F-AB33-A1D0E5D57AA5}" type="sibTrans" cxnId="{78BFA3C6-448B-46EA-AAA9-E2D00ECAAB4F}">
      <dgm:prSet/>
      <dgm:spPr/>
      <dgm:t>
        <a:bodyPr/>
        <a:lstStyle/>
        <a:p>
          <a:endParaRPr kumimoji="1" lang="ja-JP" altLang="en-US"/>
        </a:p>
      </dgm:t>
    </dgm:pt>
    <dgm:pt modelId="{4D27F6A3-A6A9-416E-8973-DDFEAAF105D5}">
      <dgm:prSet phldrT="[テキスト]"/>
      <dgm:spPr/>
      <dgm:t>
        <a:bodyPr/>
        <a:lstStyle/>
        <a:p>
          <a:r>
            <a:rPr kumimoji="1" lang="ja-JP" altLang="en-US" dirty="0"/>
            <a:t>バリエーション</a:t>
          </a:r>
        </a:p>
      </dgm:t>
    </dgm:pt>
    <dgm:pt modelId="{8056DA1E-3314-4B54-BF05-D43E0E8F6593}" type="parTrans" cxnId="{411393EE-6526-4E78-86DE-EE02B1AF650E}">
      <dgm:prSet/>
      <dgm:spPr/>
      <dgm:t>
        <a:bodyPr/>
        <a:lstStyle/>
        <a:p>
          <a:endParaRPr kumimoji="1" lang="ja-JP" altLang="en-US"/>
        </a:p>
      </dgm:t>
    </dgm:pt>
    <dgm:pt modelId="{7AEDE151-4CFA-4504-A000-35843ED09236}" type="sibTrans" cxnId="{411393EE-6526-4E78-86DE-EE02B1AF650E}">
      <dgm:prSet/>
      <dgm:spPr/>
      <dgm:t>
        <a:bodyPr/>
        <a:lstStyle/>
        <a:p>
          <a:endParaRPr kumimoji="1" lang="ja-JP" altLang="en-US"/>
        </a:p>
      </dgm:t>
    </dgm:pt>
    <dgm:pt modelId="{8D47E067-7F0C-4693-A16E-056F4C6CADB8}">
      <dgm:prSet phldrT="[テキスト]"/>
      <dgm:spPr/>
      <dgm:t>
        <a:bodyPr/>
        <a:lstStyle/>
        <a:p>
          <a:r>
            <a:rPr kumimoji="1" lang="ja-JP" altLang="en-US" dirty="0"/>
            <a:t>着心地</a:t>
          </a:r>
        </a:p>
      </dgm:t>
    </dgm:pt>
    <dgm:pt modelId="{368B03DC-06FF-4D91-A5DB-5E06CCA81BEA}" type="parTrans" cxnId="{017E2F42-D1D2-4E2A-A957-B668BF2AD462}">
      <dgm:prSet/>
      <dgm:spPr/>
      <dgm:t>
        <a:bodyPr/>
        <a:lstStyle/>
        <a:p>
          <a:endParaRPr kumimoji="1" lang="ja-JP" altLang="en-US"/>
        </a:p>
      </dgm:t>
    </dgm:pt>
    <dgm:pt modelId="{B59258C2-D4F8-48F4-A2EF-59A7E580402E}" type="sibTrans" cxnId="{017E2F42-D1D2-4E2A-A957-B668BF2AD462}">
      <dgm:prSet/>
      <dgm:spPr/>
      <dgm:t>
        <a:bodyPr/>
        <a:lstStyle/>
        <a:p>
          <a:endParaRPr kumimoji="1" lang="ja-JP" altLang="en-US"/>
        </a:p>
      </dgm:t>
    </dgm:pt>
    <dgm:pt modelId="{EAC00576-0501-4333-85B3-448B856DC2D3}" type="pres">
      <dgm:prSet presAssocID="{39687F32-910F-4CAF-800F-C2B5A89F6E45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4F2BA09-4239-4B6C-A94F-EDC9947DABDC}" type="pres">
      <dgm:prSet presAssocID="{601B1E45-D795-408D-B5B3-43CB58957936}" presName="centerShape" presStyleLbl="node0" presStyleIdx="0" presStyleCnt="1"/>
      <dgm:spPr/>
    </dgm:pt>
    <dgm:pt modelId="{74DD5084-8DCD-4F9B-9F5D-A01051D6EB58}" type="pres">
      <dgm:prSet presAssocID="{BF0B6790-ABAF-4D28-9F8B-C0326A512654}" presName="node" presStyleLbl="node1" presStyleIdx="0" presStyleCnt="3">
        <dgm:presLayoutVars>
          <dgm:bulletEnabled val="1"/>
        </dgm:presLayoutVars>
      </dgm:prSet>
      <dgm:spPr/>
    </dgm:pt>
    <dgm:pt modelId="{EEE2A075-D6BE-4C68-A59F-9987A90D6000}" type="pres">
      <dgm:prSet presAssocID="{BF0B6790-ABAF-4D28-9F8B-C0326A512654}" presName="dummy" presStyleCnt="0"/>
      <dgm:spPr/>
    </dgm:pt>
    <dgm:pt modelId="{621CEC5E-93A2-4256-BE3B-A758E7767922}" type="pres">
      <dgm:prSet presAssocID="{96772ABF-93B9-489F-AB33-A1D0E5D57AA5}" presName="sibTrans" presStyleLbl="sibTrans2D1" presStyleIdx="0" presStyleCnt="3"/>
      <dgm:spPr/>
    </dgm:pt>
    <dgm:pt modelId="{09882BBF-F5E2-4A12-9751-09B9351D2070}" type="pres">
      <dgm:prSet presAssocID="{4D27F6A3-A6A9-416E-8973-DDFEAAF105D5}" presName="node" presStyleLbl="node1" presStyleIdx="1" presStyleCnt="3">
        <dgm:presLayoutVars>
          <dgm:bulletEnabled val="1"/>
        </dgm:presLayoutVars>
      </dgm:prSet>
      <dgm:spPr/>
    </dgm:pt>
    <dgm:pt modelId="{46DB3993-3C96-4183-B6F6-201D95219D83}" type="pres">
      <dgm:prSet presAssocID="{4D27F6A3-A6A9-416E-8973-DDFEAAF105D5}" presName="dummy" presStyleCnt="0"/>
      <dgm:spPr/>
    </dgm:pt>
    <dgm:pt modelId="{926A99B7-9663-4F06-9962-75EBE475CA6F}" type="pres">
      <dgm:prSet presAssocID="{7AEDE151-4CFA-4504-A000-35843ED09236}" presName="sibTrans" presStyleLbl="sibTrans2D1" presStyleIdx="1" presStyleCnt="3"/>
      <dgm:spPr/>
    </dgm:pt>
    <dgm:pt modelId="{71E54AB7-2982-4E8B-ADA6-B8EB01C4CDDE}" type="pres">
      <dgm:prSet presAssocID="{8D47E067-7F0C-4693-A16E-056F4C6CADB8}" presName="node" presStyleLbl="node1" presStyleIdx="2" presStyleCnt="3">
        <dgm:presLayoutVars>
          <dgm:bulletEnabled val="1"/>
        </dgm:presLayoutVars>
      </dgm:prSet>
      <dgm:spPr/>
    </dgm:pt>
    <dgm:pt modelId="{A111D0B4-8911-4444-910D-3E7E6D8245F0}" type="pres">
      <dgm:prSet presAssocID="{8D47E067-7F0C-4693-A16E-056F4C6CADB8}" presName="dummy" presStyleCnt="0"/>
      <dgm:spPr/>
    </dgm:pt>
    <dgm:pt modelId="{8E43A4BF-4FCA-44AA-8F2D-C3C2D5B83F1D}" type="pres">
      <dgm:prSet presAssocID="{B59258C2-D4F8-48F4-A2EF-59A7E580402E}" presName="sibTrans" presStyleLbl="sibTrans2D1" presStyleIdx="2" presStyleCnt="3"/>
      <dgm:spPr/>
    </dgm:pt>
  </dgm:ptLst>
  <dgm:cxnLst>
    <dgm:cxn modelId="{D3B8DE07-F484-46F0-B4E7-3154179F8193}" type="presOf" srcId="{39687F32-910F-4CAF-800F-C2B5A89F6E45}" destId="{EAC00576-0501-4333-85B3-448B856DC2D3}" srcOrd="0" destOrd="0" presId="urn:microsoft.com/office/officeart/2005/8/layout/radial6"/>
    <dgm:cxn modelId="{1981000D-9DF5-48F8-86EE-863DDDEAC4A7}" type="presOf" srcId="{BF0B6790-ABAF-4D28-9F8B-C0326A512654}" destId="{74DD5084-8DCD-4F9B-9F5D-A01051D6EB58}" srcOrd="0" destOrd="0" presId="urn:microsoft.com/office/officeart/2005/8/layout/radial6"/>
    <dgm:cxn modelId="{4682395E-7B07-41DB-AC92-E8298E26B5AD}" type="presOf" srcId="{601B1E45-D795-408D-B5B3-43CB58957936}" destId="{14F2BA09-4239-4B6C-A94F-EDC9947DABDC}" srcOrd="0" destOrd="0" presId="urn:microsoft.com/office/officeart/2005/8/layout/radial6"/>
    <dgm:cxn modelId="{E1189C60-4103-4E36-9B1A-10B1AE61D117}" type="presOf" srcId="{8D47E067-7F0C-4693-A16E-056F4C6CADB8}" destId="{71E54AB7-2982-4E8B-ADA6-B8EB01C4CDDE}" srcOrd="0" destOrd="0" presId="urn:microsoft.com/office/officeart/2005/8/layout/radial6"/>
    <dgm:cxn modelId="{017E2F42-D1D2-4E2A-A957-B668BF2AD462}" srcId="{601B1E45-D795-408D-B5B3-43CB58957936}" destId="{8D47E067-7F0C-4693-A16E-056F4C6CADB8}" srcOrd="2" destOrd="0" parTransId="{368B03DC-06FF-4D91-A5DB-5E06CCA81BEA}" sibTransId="{B59258C2-D4F8-48F4-A2EF-59A7E580402E}"/>
    <dgm:cxn modelId="{F32FF395-CD6F-4139-8977-8701B9F9F3C2}" type="presOf" srcId="{B59258C2-D4F8-48F4-A2EF-59A7E580402E}" destId="{8E43A4BF-4FCA-44AA-8F2D-C3C2D5B83F1D}" srcOrd="0" destOrd="0" presId="urn:microsoft.com/office/officeart/2005/8/layout/radial6"/>
    <dgm:cxn modelId="{742B4EAA-17B8-4CB3-99D1-3CD4343B575C}" srcId="{39687F32-910F-4CAF-800F-C2B5A89F6E45}" destId="{601B1E45-D795-408D-B5B3-43CB58957936}" srcOrd="0" destOrd="0" parTransId="{436FED5C-2159-44FD-868A-DBBA0C74FF4E}" sibTransId="{61D53B48-2924-4B05-9ACD-AA0AB755EA33}"/>
    <dgm:cxn modelId="{534A9BAB-7AB3-4B82-BDA4-CB713E400694}" type="presOf" srcId="{4D27F6A3-A6A9-416E-8973-DDFEAAF105D5}" destId="{09882BBF-F5E2-4A12-9751-09B9351D2070}" srcOrd="0" destOrd="0" presId="urn:microsoft.com/office/officeart/2005/8/layout/radial6"/>
    <dgm:cxn modelId="{B508D3BE-EAB0-4793-AABB-59600DE851D0}" type="presOf" srcId="{96772ABF-93B9-489F-AB33-A1D0E5D57AA5}" destId="{621CEC5E-93A2-4256-BE3B-A758E7767922}" srcOrd="0" destOrd="0" presId="urn:microsoft.com/office/officeart/2005/8/layout/radial6"/>
    <dgm:cxn modelId="{5EE737C4-37ED-4409-A6E7-8D7C32E2D76D}" type="presOf" srcId="{7AEDE151-4CFA-4504-A000-35843ED09236}" destId="{926A99B7-9663-4F06-9962-75EBE475CA6F}" srcOrd="0" destOrd="0" presId="urn:microsoft.com/office/officeart/2005/8/layout/radial6"/>
    <dgm:cxn modelId="{78BFA3C6-448B-46EA-AAA9-E2D00ECAAB4F}" srcId="{601B1E45-D795-408D-B5B3-43CB58957936}" destId="{BF0B6790-ABAF-4D28-9F8B-C0326A512654}" srcOrd="0" destOrd="0" parTransId="{83980850-C98D-45CD-A925-50A9D86B7F49}" sibTransId="{96772ABF-93B9-489F-AB33-A1D0E5D57AA5}"/>
    <dgm:cxn modelId="{411393EE-6526-4E78-86DE-EE02B1AF650E}" srcId="{601B1E45-D795-408D-B5B3-43CB58957936}" destId="{4D27F6A3-A6A9-416E-8973-DDFEAAF105D5}" srcOrd="1" destOrd="0" parTransId="{8056DA1E-3314-4B54-BF05-D43E0E8F6593}" sibTransId="{7AEDE151-4CFA-4504-A000-35843ED09236}"/>
    <dgm:cxn modelId="{9B224FD8-F006-434C-B24E-DD163DA1F268}" type="presParOf" srcId="{EAC00576-0501-4333-85B3-448B856DC2D3}" destId="{14F2BA09-4239-4B6C-A94F-EDC9947DABDC}" srcOrd="0" destOrd="0" presId="urn:microsoft.com/office/officeart/2005/8/layout/radial6"/>
    <dgm:cxn modelId="{DA292C38-80E9-47E5-8719-A14448BBB636}" type="presParOf" srcId="{EAC00576-0501-4333-85B3-448B856DC2D3}" destId="{74DD5084-8DCD-4F9B-9F5D-A01051D6EB58}" srcOrd="1" destOrd="0" presId="urn:microsoft.com/office/officeart/2005/8/layout/radial6"/>
    <dgm:cxn modelId="{8FDDD50B-5049-44EC-8EAD-95FD98083BDC}" type="presParOf" srcId="{EAC00576-0501-4333-85B3-448B856DC2D3}" destId="{EEE2A075-D6BE-4C68-A59F-9987A90D6000}" srcOrd="2" destOrd="0" presId="urn:microsoft.com/office/officeart/2005/8/layout/radial6"/>
    <dgm:cxn modelId="{7D0135FE-2DDD-4695-84D6-E6E0701470E8}" type="presParOf" srcId="{EAC00576-0501-4333-85B3-448B856DC2D3}" destId="{621CEC5E-93A2-4256-BE3B-A758E7767922}" srcOrd="3" destOrd="0" presId="urn:microsoft.com/office/officeart/2005/8/layout/radial6"/>
    <dgm:cxn modelId="{217BD585-90EF-4A1D-B062-C1BDA1684D9D}" type="presParOf" srcId="{EAC00576-0501-4333-85B3-448B856DC2D3}" destId="{09882BBF-F5E2-4A12-9751-09B9351D2070}" srcOrd="4" destOrd="0" presId="urn:microsoft.com/office/officeart/2005/8/layout/radial6"/>
    <dgm:cxn modelId="{C4C9C260-7FCF-4F1F-9EB0-F4F3CA28CD9D}" type="presParOf" srcId="{EAC00576-0501-4333-85B3-448B856DC2D3}" destId="{46DB3993-3C96-4183-B6F6-201D95219D83}" srcOrd="5" destOrd="0" presId="urn:microsoft.com/office/officeart/2005/8/layout/radial6"/>
    <dgm:cxn modelId="{699B7529-28CC-4510-8832-EAA0A4421926}" type="presParOf" srcId="{EAC00576-0501-4333-85B3-448B856DC2D3}" destId="{926A99B7-9663-4F06-9962-75EBE475CA6F}" srcOrd="6" destOrd="0" presId="urn:microsoft.com/office/officeart/2005/8/layout/radial6"/>
    <dgm:cxn modelId="{563BB242-81DE-4D7B-8910-ACF9AAEDDD57}" type="presParOf" srcId="{EAC00576-0501-4333-85B3-448B856DC2D3}" destId="{71E54AB7-2982-4E8B-ADA6-B8EB01C4CDDE}" srcOrd="7" destOrd="0" presId="urn:microsoft.com/office/officeart/2005/8/layout/radial6"/>
    <dgm:cxn modelId="{672F26DB-A1A5-4D82-870D-2DEEB3638590}" type="presParOf" srcId="{EAC00576-0501-4333-85B3-448B856DC2D3}" destId="{A111D0B4-8911-4444-910D-3E7E6D8245F0}" srcOrd="8" destOrd="0" presId="urn:microsoft.com/office/officeart/2005/8/layout/radial6"/>
    <dgm:cxn modelId="{D19FB337-1DF4-4FEE-A332-E77DD1505372}" type="presParOf" srcId="{EAC00576-0501-4333-85B3-448B856DC2D3}" destId="{8E43A4BF-4FCA-44AA-8F2D-C3C2D5B83F1D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43A4BF-4FCA-44AA-8F2D-C3C2D5B83F1D}">
      <dsp:nvSpPr>
        <dsp:cNvPr id="0" name=""/>
        <dsp:cNvSpPr/>
      </dsp:nvSpPr>
      <dsp:spPr>
        <a:xfrm>
          <a:off x="975754" y="551771"/>
          <a:ext cx="3689910" cy="3689910"/>
        </a:xfrm>
        <a:prstGeom prst="blockArc">
          <a:avLst>
            <a:gd name="adj1" fmla="val 9000000"/>
            <a:gd name="adj2" fmla="val 1620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6A99B7-9663-4F06-9962-75EBE475CA6F}">
      <dsp:nvSpPr>
        <dsp:cNvPr id="0" name=""/>
        <dsp:cNvSpPr/>
      </dsp:nvSpPr>
      <dsp:spPr>
        <a:xfrm>
          <a:off x="975754" y="551771"/>
          <a:ext cx="3689910" cy="3689910"/>
        </a:xfrm>
        <a:prstGeom prst="blockArc">
          <a:avLst>
            <a:gd name="adj1" fmla="val 1800000"/>
            <a:gd name="adj2" fmla="val 900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1CEC5E-93A2-4256-BE3B-A758E7767922}">
      <dsp:nvSpPr>
        <dsp:cNvPr id="0" name=""/>
        <dsp:cNvSpPr/>
      </dsp:nvSpPr>
      <dsp:spPr>
        <a:xfrm>
          <a:off x="975754" y="551771"/>
          <a:ext cx="3689910" cy="3689910"/>
        </a:xfrm>
        <a:prstGeom prst="blockArc">
          <a:avLst>
            <a:gd name="adj1" fmla="val 16200000"/>
            <a:gd name="adj2" fmla="val 180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F2BA09-4239-4B6C-A94F-EDC9947DABDC}">
      <dsp:nvSpPr>
        <dsp:cNvPr id="0" name=""/>
        <dsp:cNvSpPr/>
      </dsp:nvSpPr>
      <dsp:spPr>
        <a:xfrm>
          <a:off x="1972292" y="1548309"/>
          <a:ext cx="1696833" cy="16968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商品の満足度</a:t>
          </a:r>
        </a:p>
      </dsp:txBody>
      <dsp:txXfrm>
        <a:off x="2220787" y="1796804"/>
        <a:ext cx="1199843" cy="1199843"/>
      </dsp:txXfrm>
    </dsp:sp>
    <dsp:sp modelId="{74DD5084-8DCD-4F9B-9F5D-A01051D6EB58}">
      <dsp:nvSpPr>
        <dsp:cNvPr id="0" name=""/>
        <dsp:cNvSpPr/>
      </dsp:nvSpPr>
      <dsp:spPr>
        <a:xfrm>
          <a:off x="2226817" y="639"/>
          <a:ext cx="1187783" cy="11877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 dirty="0"/>
            <a:t>デザイン</a:t>
          </a:r>
        </a:p>
      </dsp:txBody>
      <dsp:txXfrm>
        <a:off x="2400764" y="174586"/>
        <a:ext cx="839889" cy="839889"/>
      </dsp:txXfrm>
    </dsp:sp>
    <dsp:sp modelId="{09882BBF-F5E2-4A12-9751-09B9351D2070}">
      <dsp:nvSpPr>
        <dsp:cNvPr id="0" name=""/>
        <dsp:cNvSpPr/>
      </dsp:nvSpPr>
      <dsp:spPr>
        <a:xfrm>
          <a:off x="3787564" y="2703932"/>
          <a:ext cx="1187783" cy="11877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 dirty="0"/>
            <a:t>バリエーション</a:t>
          </a:r>
        </a:p>
      </dsp:txBody>
      <dsp:txXfrm>
        <a:off x="3961511" y="2877879"/>
        <a:ext cx="839889" cy="839889"/>
      </dsp:txXfrm>
    </dsp:sp>
    <dsp:sp modelId="{71E54AB7-2982-4E8B-ADA6-B8EB01C4CDDE}">
      <dsp:nvSpPr>
        <dsp:cNvPr id="0" name=""/>
        <dsp:cNvSpPr/>
      </dsp:nvSpPr>
      <dsp:spPr>
        <a:xfrm>
          <a:off x="666071" y="2703932"/>
          <a:ext cx="1187783" cy="11877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 dirty="0"/>
            <a:t>着心地</a:t>
          </a:r>
        </a:p>
      </dsp:txBody>
      <dsp:txXfrm>
        <a:off x="840018" y="2877879"/>
        <a:ext cx="839889" cy="8398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C804C-C79C-4D8B-8E31-EFF559E54119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6A36B-650A-4C33-A7B8-0FBE3570A5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313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429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604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496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925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79053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5240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836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395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030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25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81089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9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311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35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16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55505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1373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0392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813FBB-0600-F6E5-6919-18F5B9FFC3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04047"/>
            <a:ext cx="8361229" cy="2098226"/>
          </a:xfrm>
        </p:spPr>
        <p:txBody>
          <a:bodyPr/>
          <a:lstStyle/>
          <a:p>
            <a:r>
              <a:rPr kumimoji="1" lang="en-US" altLang="ja-JP" sz="8800" dirty="0"/>
              <a:t>REPET</a:t>
            </a:r>
            <a:r>
              <a:rPr lang="ja-JP" altLang="en-US" sz="8800" dirty="0"/>
              <a:t>企画</a:t>
            </a:r>
            <a:br>
              <a:rPr lang="en-US" altLang="ja-JP" sz="6600" dirty="0"/>
            </a:br>
            <a:r>
              <a:rPr lang="ja-JP" altLang="en-US" sz="3200" dirty="0"/>
              <a:t>経過報告と今後の方針</a:t>
            </a:r>
            <a:endParaRPr kumimoji="1" lang="ja-JP" altLang="en-US" sz="66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1F58C96-513B-678C-73E6-10DDAEB1FF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4448650"/>
            <a:ext cx="6831673" cy="1086237"/>
          </a:xfrm>
        </p:spPr>
        <p:txBody>
          <a:bodyPr/>
          <a:lstStyle/>
          <a:p>
            <a:r>
              <a:rPr kumimoji="1" lang="ja-JP" altLang="en-US" dirty="0"/>
              <a:t>株式会社ふく服</a:t>
            </a:r>
            <a:endParaRPr kumimoji="1" lang="en-US" altLang="ja-JP" dirty="0"/>
          </a:p>
          <a:p>
            <a:r>
              <a:rPr lang="ja-JP" altLang="en-US" dirty="0"/>
              <a:t>プロモーション事業部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4507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393C2F-8739-AAF9-E3C8-3F081698F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ファンづくりに向けた施策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7A4793-EEC3-0BB6-EA28-B1309EB2B3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3886200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コラボ商品第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弾</a:t>
            </a:r>
          </a:p>
          <a:p>
            <a:pPr lvl="1"/>
            <a:r>
              <a:rPr kumimoji="1" lang="ja-JP" altLang="en-US" dirty="0"/>
              <a:t>マウンテンパーカーを制作</a:t>
            </a:r>
          </a:p>
          <a:p>
            <a:pPr lvl="1"/>
            <a:r>
              <a:rPr kumimoji="1" lang="ja-JP" altLang="en-US" dirty="0"/>
              <a:t>引き続き、いずみ琴子氏を起用</a:t>
            </a:r>
          </a:p>
          <a:p>
            <a:r>
              <a:rPr kumimoji="1" lang="ja-JP" altLang="en-US" dirty="0"/>
              <a:t>タイアップ企画第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弾</a:t>
            </a:r>
          </a:p>
          <a:p>
            <a:pPr lvl="1"/>
            <a:r>
              <a:rPr kumimoji="1" lang="ja-JP" altLang="en-US" dirty="0"/>
              <a:t>アイドルグループ「</a:t>
            </a:r>
            <a:r>
              <a:rPr kumimoji="1" lang="en-US" altLang="ja-JP" dirty="0"/>
              <a:t>S★D★Girls</a:t>
            </a:r>
            <a:r>
              <a:rPr kumimoji="1" lang="ja-JP" altLang="en-US" dirty="0"/>
              <a:t>」とのタイアップ企画</a:t>
            </a:r>
          </a:p>
          <a:p>
            <a:pPr lvl="1"/>
            <a:r>
              <a:rPr kumimoji="1" lang="ja-JP" altLang="en-US" dirty="0"/>
              <a:t>メンバープロデュースのライブＴシャツを公式グッズとして販売</a:t>
            </a:r>
          </a:p>
          <a:p>
            <a:r>
              <a:rPr kumimoji="1" lang="en-US" altLang="ja-JP" dirty="0"/>
              <a:t>REPET</a:t>
            </a:r>
            <a:r>
              <a:rPr kumimoji="1" lang="ja-JP" altLang="en-US" dirty="0"/>
              <a:t>教室開講</a:t>
            </a:r>
          </a:p>
          <a:p>
            <a:pPr lvl="1"/>
            <a:r>
              <a:rPr kumimoji="1" lang="en-US" altLang="ja-JP" dirty="0"/>
              <a:t>REPET</a:t>
            </a:r>
            <a:r>
              <a:rPr kumimoji="1" lang="ja-JP" altLang="en-US" dirty="0"/>
              <a:t>のコンセプトや制作過程を動画として公開</a:t>
            </a:r>
          </a:p>
          <a:p>
            <a:pPr lvl="1"/>
            <a:r>
              <a:rPr kumimoji="1" lang="ja-JP" altLang="en-US" dirty="0"/>
              <a:t>リアルタイムで感想や質問を受け付ける配信企画を検討</a:t>
            </a:r>
          </a:p>
        </p:txBody>
      </p:sp>
    </p:spTree>
    <p:extLst>
      <p:ext uri="{BB962C8B-B14F-4D97-AF65-F5344CB8AC3E}">
        <p14:creationId xmlns:p14="http://schemas.microsoft.com/office/powerpoint/2010/main" val="798994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EA8F6F-D687-8B08-5CE5-497B747B8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1E3829-4490-4410-378A-734777A79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79373"/>
            <a:ext cx="7659858" cy="40880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2400" dirty="0"/>
              <a:t>SDGs</a:t>
            </a:r>
            <a:r>
              <a:rPr kumimoji="1" lang="ja-JP" altLang="en-US" sz="2400" dirty="0"/>
              <a:t>の取り組みの一環として、</a:t>
            </a:r>
            <a:br>
              <a:rPr kumimoji="1" lang="en-US" altLang="ja-JP" sz="2400" dirty="0"/>
            </a:br>
            <a:r>
              <a:rPr kumimoji="1" lang="ja-JP" altLang="en-US" sz="2400" dirty="0"/>
              <a:t>ペットボトルのリサイクル繊維を使用して作られた</a:t>
            </a:r>
            <a:br>
              <a:rPr lang="en-US" altLang="ja-JP" sz="2400" dirty="0"/>
            </a:br>
            <a:r>
              <a:rPr kumimoji="1" lang="ja-JP" altLang="en-US" sz="2400" dirty="0"/>
              <a:t>衣服ブランド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「</a:t>
            </a:r>
            <a:r>
              <a:rPr kumimoji="1" lang="en-US" altLang="ja-JP" sz="3600" b="1" i="1" dirty="0">
                <a:solidFill>
                  <a:schemeClr val="accent6"/>
                </a:solidFill>
              </a:rPr>
              <a:t>REPET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」</a:t>
            </a:r>
            <a:r>
              <a:rPr kumimoji="1" lang="ja-JP" altLang="en-US" sz="2400" dirty="0"/>
              <a:t>シリーズを</a:t>
            </a:r>
            <a:br>
              <a:rPr kumimoji="1" lang="en-US" altLang="ja-JP" sz="2400" dirty="0"/>
            </a:br>
            <a:r>
              <a:rPr kumimoji="1" lang="ja-JP" altLang="en-US" sz="2400" dirty="0"/>
              <a:t>制作しています。</a:t>
            </a:r>
          </a:p>
          <a:p>
            <a:pPr>
              <a:lnSpc>
                <a:spcPct val="150000"/>
              </a:lnSpc>
            </a:pPr>
            <a:r>
              <a:rPr kumimoji="1" lang="en-US" altLang="ja-JP" sz="2400" dirty="0"/>
              <a:t>REPET</a:t>
            </a:r>
            <a:r>
              <a:rPr kumimoji="1" lang="ja-JP" altLang="en-US" sz="2400" dirty="0"/>
              <a:t>プロジェクトの経過報告と</a:t>
            </a:r>
            <a:br>
              <a:rPr kumimoji="1" lang="en-US" altLang="ja-JP" sz="2400" dirty="0"/>
            </a:br>
            <a:r>
              <a:rPr kumimoji="1" lang="ja-JP" altLang="en-US" sz="2400" dirty="0"/>
              <a:t>今後の方針についてご説明します。</a:t>
            </a:r>
          </a:p>
        </p:txBody>
      </p:sp>
    </p:spTree>
    <p:extLst>
      <p:ext uri="{BB962C8B-B14F-4D97-AF65-F5344CB8AC3E}">
        <p14:creationId xmlns:p14="http://schemas.microsoft.com/office/powerpoint/2010/main" val="3041049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DF6FEB-2DAE-6873-4360-E87ADCD67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プロジェクトの推移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A2B08397-C725-D198-84C4-CB841FE007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570112"/>
              </p:ext>
            </p:extLst>
          </p:nvPr>
        </p:nvGraphicFramePr>
        <p:xfrm>
          <a:off x="1371600" y="2171700"/>
          <a:ext cx="9612000" cy="339428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34308">
                  <a:extLst>
                    <a:ext uri="{9D8B030D-6E8A-4147-A177-3AD203B41FA5}">
                      <a16:colId xmlns:a16="http://schemas.microsoft.com/office/drawing/2014/main" val="765454883"/>
                    </a:ext>
                  </a:extLst>
                </a:gridCol>
                <a:gridCol w="3390314">
                  <a:extLst>
                    <a:ext uri="{9D8B030D-6E8A-4147-A177-3AD203B41FA5}">
                      <a16:colId xmlns:a16="http://schemas.microsoft.com/office/drawing/2014/main" val="2367534486"/>
                    </a:ext>
                  </a:extLst>
                </a:gridCol>
                <a:gridCol w="4287378">
                  <a:extLst>
                    <a:ext uri="{9D8B030D-6E8A-4147-A177-3AD203B41FA5}">
                      <a16:colId xmlns:a16="http://schemas.microsoft.com/office/drawing/2014/main" val="2667894923"/>
                    </a:ext>
                  </a:extLst>
                </a:gridCol>
              </a:tblGrid>
              <a:tr h="56571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年月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イベント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説明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8583221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</a:t>
                      </a:r>
                      <a:r>
                        <a:rPr kumimoji="1" lang="en-US" altLang="ja-JP" dirty="0"/>
                        <a:t>REPET</a:t>
                      </a:r>
                      <a:r>
                        <a:rPr kumimoji="1" lang="ja-JP" altLang="en-US" dirty="0"/>
                        <a:t>」発表</a:t>
                      </a:r>
                      <a:endParaRPr kumimoji="1" lang="en-US" altLang="ja-JP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展示会で発表後、店頭販売を開始</a:t>
                      </a:r>
                      <a:endParaRPr kumimoji="1" lang="en-US" altLang="ja-JP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2615464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ふく服オンライン開始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オンラインストアを開設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2468638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</a:t>
                      </a:r>
                      <a:r>
                        <a:rPr kumimoji="1" lang="ja-JP" altLang="en-US"/>
                        <a:t>服コミュニティー開始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コーディネートをシェアする</a:t>
                      </a:r>
                      <a:r>
                        <a:rPr kumimoji="1" lang="en-US" altLang="ja-JP" dirty="0"/>
                        <a:t>SNS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894238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Rock</a:t>
                      </a:r>
                      <a:r>
                        <a:rPr kumimoji="1" lang="ja-JP" altLang="en-US" dirty="0"/>
                        <a:t> </a:t>
                      </a:r>
                      <a:r>
                        <a:rPr kumimoji="1" lang="en-US" altLang="ja-JP" dirty="0"/>
                        <a:t>FOM</a:t>
                      </a:r>
                      <a:r>
                        <a:rPr kumimoji="1" lang="ja-JP" altLang="en-US" dirty="0"/>
                        <a:t>に出店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音楽フェスで</a:t>
                      </a:r>
                      <a:r>
                        <a:rPr kumimoji="1" lang="en-US" altLang="ja-JP" dirty="0"/>
                        <a:t>T</a:t>
                      </a:r>
                      <a:r>
                        <a:rPr kumimoji="1" lang="ja-JP" altLang="en-US" dirty="0"/>
                        <a:t>シャツを販売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1172100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コラボ商品第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ワンピースを制作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780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062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</a:t>
            </a:r>
            <a:r>
              <a:rPr lang="ja-JP" altLang="en-US" dirty="0"/>
              <a:t>①</a:t>
            </a:r>
            <a:r>
              <a:rPr lang="ja-JP" altLang="en-US" sz="32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1856603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1</a:t>
            </a:r>
            <a:r>
              <a:rPr lang="ja-JP" altLang="en-US" sz="1800" dirty="0"/>
              <a:t>日～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28</a:t>
            </a:r>
            <a:r>
              <a:rPr lang="ja-JP" altLang="en-US" sz="1800" dirty="0"/>
              <a:t>日</a:t>
            </a:r>
            <a:endParaRPr lang="en-US" altLang="ja-JP" sz="1800" dirty="0"/>
          </a:p>
          <a:p>
            <a:pPr lvl="1"/>
            <a:r>
              <a:rPr lang="ja-JP" altLang="en-US" sz="1800" dirty="0"/>
              <a:t>ふく服オンラインの利用者</a:t>
            </a:r>
            <a:endParaRPr lang="en-US" altLang="ja-JP" sz="1800" dirty="0"/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1,098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12" name="グラフ 5">
            <a:extLst>
              <a:ext uri="{FF2B5EF4-FFF2-40B4-BE49-F238E27FC236}">
                <a16:creationId xmlns:a16="http://schemas.microsoft.com/office/drawing/2014/main" id="{6D610C5B-2A6F-5D01-40E4-DE15D90EB101}"/>
              </a:ext>
            </a:extLst>
          </p:cNvPr>
          <p:cNvGraphicFramePr/>
          <p:nvPr/>
        </p:nvGraphicFramePr>
        <p:xfrm>
          <a:off x="5309286" y="1434905"/>
          <a:ext cx="6882713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82644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</a:t>
            </a:r>
            <a:r>
              <a:rPr lang="ja-JP" altLang="en-US" dirty="0"/>
              <a:t>②</a:t>
            </a:r>
            <a:r>
              <a:rPr lang="ja-JP" altLang="en-US" sz="32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1856603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1</a:t>
            </a:r>
            <a:r>
              <a:rPr lang="ja-JP" altLang="en-US" sz="1800" dirty="0"/>
              <a:t>日～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28</a:t>
            </a:r>
            <a:r>
              <a:rPr lang="ja-JP" altLang="en-US" sz="1800" dirty="0"/>
              <a:t>日</a:t>
            </a:r>
            <a:endParaRPr lang="en-US" altLang="ja-JP" sz="1800" dirty="0"/>
          </a:p>
          <a:p>
            <a:pPr lvl="1"/>
            <a:r>
              <a:rPr lang="ja-JP" altLang="en-US" sz="1800" dirty="0"/>
              <a:t>ふく服オンラインの利用者</a:t>
            </a:r>
            <a:endParaRPr lang="en-US" altLang="ja-JP" sz="1800" dirty="0"/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1,098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5" name="グラフ 5">
            <a:extLst>
              <a:ext uri="{FF2B5EF4-FFF2-40B4-BE49-F238E27FC236}">
                <a16:creationId xmlns:a16="http://schemas.microsoft.com/office/drawing/2014/main" id="{7881D4CA-3D7D-A823-9681-4BCD31EB1AD1}"/>
              </a:ext>
            </a:extLst>
          </p:cNvPr>
          <p:cNvGraphicFramePr/>
          <p:nvPr/>
        </p:nvGraphicFramePr>
        <p:xfrm>
          <a:off x="5309286" y="1434905"/>
          <a:ext cx="6882713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74460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FF4779-6E41-4A73-92B8-E4424B1B2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アンケートの記述解答</a:t>
            </a:r>
            <a:r>
              <a:rPr kumimoji="1" lang="ja-JP" altLang="en-US" sz="28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135052-29D2-422C-A410-FBBB94899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670538"/>
            <a:ext cx="9601200" cy="70338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kumimoji="1" lang="en-US" altLang="ja-JP" sz="2400" dirty="0"/>
              <a:t>REPET</a:t>
            </a:r>
            <a:r>
              <a:rPr lang="ja-JP" altLang="en-US" sz="2400" dirty="0"/>
              <a:t>に求めるものを</a:t>
            </a:r>
            <a:r>
              <a:rPr kumimoji="1" lang="ja-JP" altLang="en-US" sz="2400" dirty="0"/>
              <a:t>教えてください。（抜粋）</a:t>
            </a:r>
            <a:endParaRPr lang="en-US" altLang="ja-JP" sz="2400" dirty="0"/>
          </a:p>
        </p:txBody>
      </p:sp>
      <p:graphicFrame>
        <p:nvGraphicFramePr>
          <p:cNvPr id="6" name="グラフ 3">
            <a:extLst>
              <a:ext uri="{FF2B5EF4-FFF2-40B4-BE49-F238E27FC236}">
                <a16:creationId xmlns:a16="http://schemas.microsoft.com/office/drawing/2014/main" id="{4D0EE52D-CFE3-4ABE-B781-BDFC536664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6358989"/>
              </p:ext>
            </p:extLst>
          </p:nvPr>
        </p:nvGraphicFramePr>
        <p:xfrm>
          <a:off x="1491343" y="2373922"/>
          <a:ext cx="9361714" cy="30298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EFD6EB0-47F4-AAB4-6CBB-48D3C449A49B}"/>
              </a:ext>
            </a:extLst>
          </p:cNvPr>
          <p:cNvSpPr/>
          <p:nvPr/>
        </p:nvSpPr>
        <p:spPr>
          <a:xfrm>
            <a:off x="1524000" y="5712643"/>
            <a:ext cx="9144000" cy="69522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商品の充実と認知度の向上が必要</a:t>
            </a:r>
          </a:p>
        </p:txBody>
      </p:sp>
    </p:spTree>
    <p:extLst>
      <p:ext uri="{BB962C8B-B14F-4D97-AF65-F5344CB8AC3E}">
        <p14:creationId xmlns:p14="http://schemas.microsoft.com/office/powerpoint/2010/main" val="714630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アンケート結果③</a:t>
            </a:r>
            <a:r>
              <a:rPr lang="ja-JP" altLang="en-US" sz="3200" dirty="0"/>
              <a:t>（</a:t>
            </a:r>
            <a:r>
              <a:rPr lang="en-US" altLang="ja-JP" sz="3200" dirty="0"/>
              <a:t>Rock</a:t>
            </a:r>
            <a:r>
              <a:rPr lang="ja-JP" altLang="en-US" sz="3200" dirty="0"/>
              <a:t> </a:t>
            </a:r>
            <a:r>
              <a:rPr lang="en-US" altLang="ja-JP" sz="3200" dirty="0"/>
              <a:t>FOM</a:t>
            </a:r>
            <a:r>
              <a:rPr lang="ja-JP" altLang="en-US" sz="3200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2514601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8</a:t>
            </a:r>
            <a:r>
              <a:rPr lang="ja-JP" altLang="en-US" sz="1800" dirty="0"/>
              <a:t>月</a:t>
            </a:r>
            <a:r>
              <a:rPr lang="en-US" altLang="ja-JP" sz="1800" dirty="0"/>
              <a:t>21</a:t>
            </a:r>
            <a:r>
              <a:rPr lang="ja-JP" altLang="en-US" sz="1800" dirty="0"/>
              <a:t>日～</a:t>
            </a:r>
            <a:r>
              <a:rPr lang="en-US" altLang="ja-JP" sz="1800" dirty="0"/>
              <a:t>8</a:t>
            </a:r>
            <a:r>
              <a:rPr lang="ja-JP" altLang="en-US" sz="1800" dirty="0"/>
              <a:t>月</a:t>
            </a:r>
            <a:r>
              <a:rPr lang="en-US" altLang="ja-JP" sz="1800" dirty="0"/>
              <a:t>31</a:t>
            </a:r>
            <a:r>
              <a:rPr lang="ja-JP" altLang="en-US" sz="1800" dirty="0"/>
              <a:t>日</a:t>
            </a:r>
          </a:p>
          <a:p>
            <a:pPr lvl="1"/>
            <a:r>
              <a:rPr lang="en-US" altLang="ja-JP" sz="1800" dirty="0"/>
              <a:t>Rock FOM</a:t>
            </a:r>
            <a:r>
              <a:rPr lang="ja-JP" altLang="en-US" sz="1800" dirty="0"/>
              <a:t>で</a:t>
            </a:r>
            <a:r>
              <a:rPr lang="en-US" altLang="ja-JP" sz="1800" dirty="0"/>
              <a:t>REPET</a:t>
            </a:r>
            <a:r>
              <a:rPr lang="ja-JP" altLang="en-US" sz="1800" dirty="0"/>
              <a:t>の</a:t>
            </a:r>
            <a:br>
              <a:rPr lang="en-US" altLang="ja-JP" sz="1800" dirty="0"/>
            </a:br>
            <a:r>
              <a:rPr lang="en-US" altLang="ja-JP" sz="1800" dirty="0"/>
              <a:t>T</a:t>
            </a:r>
            <a:r>
              <a:rPr lang="ja-JP" altLang="en-US" sz="1800" dirty="0"/>
              <a:t>シャツを購入・着用した人</a:t>
            </a:r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689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4" name="グラフ 5">
            <a:extLst>
              <a:ext uri="{FF2B5EF4-FFF2-40B4-BE49-F238E27FC236}">
                <a16:creationId xmlns:a16="http://schemas.microsoft.com/office/drawing/2014/main" id="{1CE040A4-6C77-C002-62A1-5ED3550C1761}"/>
              </a:ext>
            </a:extLst>
          </p:cNvPr>
          <p:cNvGraphicFramePr/>
          <p:nvPr/>
        </p:nvGraphicFramePr>
        <p:xfrm>
          <a:off x="5309287" y="1434905"/>
          <a:ext cx="6882712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52333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9528FDF6-8223-5F31-A3CB-C912E90A0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REPET</a:t>
            </a:r>
            <a:r>
              <a:rPr kumimoji="1" lang="ja-JP" altLang="en-US" dirty="0"/>
              <a:t>シリーズ売上点数</a:t>
            </a:r>
            <a:endParaRPr lang="ja-JP" altLang="en-US" dirty="0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36D72ECD-820A-055B-36F9-BD09DCA421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6689555"/>
              </p:ext>
            </p:extLst>
          </p:nvPr>
        </p:nvGraphicFramePr>
        <p:xfrm>
          <a:off x="1371600" y="2171701"/>
          <a:ext cx="9601200" cy="4377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吹き出し: 四角形 1">
            <a:extLst>
              <a:ext uri="{FF2B5EF4-FFF2-40B4-BE49-F238E27FC236}">
                <a16:creationId xmlns:a16="http://schemas.microsoft.com/office/drawing/2014/main" id="{2882CA4F-0F7B-B774-45DF-A7F28CE935DE}"/>
              </a:ext>
            </a:extLst>
          </p:cNvPr>
          <p:cNvSpPr/>
          <p:nvPr/>
        </p:nvSpPr>
        <p:spPr>
          <a:xfrm>
            <a:off x="2366127" y="2896386"/>
            <a:ext cx="2139884" cy="1065228"/>
          </a:xfrm>
          <a:prstGeom prst="wedgeRectCallout">
            <a:avLst>
              <a:gd name="adj1" fmla="val -5415"/>
              <a:gd name="adj2" fmla="val 123562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/>
              <a:t>ふく服オンライン</a:t>
            </a:r>
            <a:endParaRPr kumimoji="1" lang="en-US" altLang="ja-JP" sz="1600" b="1" dirty="0"/>
          </a:p>
          <a:p>
            <a:pPr algn="ctr"/>
            <a:r>
              <a:rPr kumimoji="1" lang="ja-JP" altLang="en-US" sz="1600" dirty="0"/>
              <a:t>開始</a:t>
            </a:r>
          </a:p>
        </p:txBody>
      </p:sp>
      <p:sp>
        <p:nvSpPr>
          <p:cNvPr id="3" name="吹き出し: 四角形 2">
            <a:extLst>
              <a:ext uri="{FF2B5EF4-FFF2-40B4-BE49-F238E27FC236}">
                <a16:creationId xmlns:a16="http://schemas.microsoft.com/office/drawing/2014/main" id="{58DF4EC9-9105-0BC2-C3F7-971601211033}"/>
              </a:ext>
            </a:extLst>
          </p:cNvPr>
          <p:cNvSpPr/>
          <p:nvPr/>
        </p:nvSpPr>
        <p:spPr>
          <a:xfrm>
            <a:off x="7060677" y="1428750"/>
            <a:ext cx="2139884" cy="1065228"/>
          </a:xfrm>
          <a:prstGeom prst="wedgeRectCallout">
            <a:avLst>
              <a:gd name="adj1" fmla="val -25680"/>
              <a:gd name="adj2" fmla="val 81085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/>
              <a:t>Rock FOM</a:t>
            </a:r>
          </a:p>
          <a:p>
            <a:pPr algn="ctr"/>
            <a:r>
              <a:rPr kumimoji="1" lang="ja-JP" altLang="en-US" sz="1600" dirty="0"/>
              <a:t>出店</a:t>
            </a:r>
          </a:p>
        </p:txBody>
      </p:sp>
      <p:sp>
        <p:nvSpPr>
          <p:cNvPr id="4" name="吹き出し: 四角形 3">
            <a:extLst>
              <a:ext uri="{FF2B5EF4-FFF2-40B4-BE49-F238E27FC236}">
                <a16:creationId xmlns:a16="http://schemas.microsoft.com/office/drawing/2014/main" id="{D6688851-466E-E21B-2340-7AF1D322550A}"/>
              </a:ext>
            </a:extLst>
          </p:cNvPr>
          <p:cNvSpPr/>
          <p:nvPr/>
        </p:nvSpPr>
        <p:spPr>
          <a:xfrm>
            <a:off x="9601201" y="1106472"/>
            <a:ext cx="2139884" cy="1065228"/>
          </a:xfrm>
          <a:prstGeom prst="wedgeRectCallout">
            <a:avLst>
              <a:gd name="adj1" fmla="val -42419"/>
              <a:gd name="adj2" fmla="val 91704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/>
              <a:t>コラボ商品</a:t>
            </a:r>
            <a:endParaRPr kumimoji="1" lang="en-US" altLang="ja-JP" sz="1600" b="1" dirty="0"/>
          </a:p>
          <a:p>
            <a:pPr algn="ctr"/>
            <a:r>
              <a:rPr kumimoji="1" lang="ja-JP" altLang="en-US" sz="1600" dirty="0"/>
              <a:t>発売</a:t>
            </a:r>
          </a:p>
        </p:txBody>
      </p:sp>
    </p:spTree>
    <p:extLst>
      <p:ext uri="{BB962C8B-B14F-4D97-AF65-F5344CB8AC3E}">
        <p14:creationId xmlns:p14="http://schemas.microsoft.com/office/powerpoint/2010/main" val="1562225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E91863-8332-68FD-31C9-232F6C887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商品の満足度向上</a:t>
            </a:r>
            <a:r>
              <a:rPr kumimoji="1" lang="ja-JP" altLang="en-US" dirty="0"/>
              <a:t>に向けて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04FFC52-EABB-B392-BBF6-B7917A67B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2334" y="2286000"/>
            <a:ext cx="4423719" cy="3581400"/>
          </a:xfrm>
        </p:spPr>
        <p:txBody>
          <a:bodyPr/>
          <a:lstStyle/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品質への満足度は高いため、現状のクオリティーの維持を目標とする。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デザインとバリエーションを増やしていく。</a:t>
            </a:r>
            <a:b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</a:b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ブランドの分化も検討</a:t>
            </a:r>
          </a:p>
        </p:txBody>
      </p:sp>
      <p:graphicFrame>
        <p:nvGraphicFramePr>
          <p:cNvPr id="4" name="図表 3">
            <a:extLst>
              <a:ext uri="{FF2B5EF4-FFF2-40B4-BE49-F238E27FC236}">
                <a16:creationId xmlns:a16="http://schemas.microsoft.com/office/drawing/2014/main" id="{27B10EB5-FFD3-8CD9-88A4-11BDB1FCC7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2218650"/>
              </p:ext>
            </p:extLst>
          </p:nvPr>
        </p:nvGraphicFramePr>
        <p:xfrm>
          <a:off x="1371600" y="1837092"/>
          <a:ext cx="5641419" cy="44792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93492325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TM10001105[[fn=トリミング]]</Template>
  <TotalTime>6449</TotalTime>
  <Words>392</Words>
  <Application>Microsoft Office PowerPoint</Application>
  <PresentationFormat>ワイド画面</PresentationFormat>
  <Paragraphs>76</Paragraphs>
  <Slides>10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4" baseType="lpstr">
      <vt:lpstr>游ゴシック</vt:lpstr>
      <vt:lpstr>Arial</vt:lpstr>
      <vt:lpstr>Franklin Gothic Book</vt:lpstr>
      <vt:lpstr>トリミング</vt:lpstr>
      <vt:lpstr>REPET企画 経過報告と今後の方針</vt:lpstr>
      <vt:lpstr>概要</vt:lpstr>
      <vt:lpstr>プロジェクトの推移</vt:lpstr>
      <vt:lpstr>アンケート結果①（オンラインストア）</vt:lpstr>
      <vt:lpstr>アンケート結果②（オンラインストア）</vt:lpstr>
      <vt:lpstr>アンケートの記述解答（オンラインストア）</vt:lpstr>
      <vt:lpstr>アンケート結果③（Rock FOM）</vt:lpstr>
      <vt:lpstr>REPETシリーズ売上点数</vt:lpstr>
      <vt:lpstr>商品の満足度向上に向けて</vt:lpstr>
      <vt:lpstr>ファンづくりに向けた施策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REPET企画 経過報告と今後の方針</dc:title>
  <dc:creator>清水　智子</dc:creator>
  <cp:lastModifiedBy>智子 清水</cp:lastModifiedBy>
  <cp:revision>3</cp:revision>
  <dcterms:created xsi:type="dcterms:W3CDTF">2022-05-20T01:10:58Z</dcterms:created>
  <dcterms:modified xsi:type="dcterms:W3CDTF">2025-10-23T06:31:41Z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295cc1-d279-42ac-ab4d-3b0f4fece050_Enabled">
    <vt:lpwstr>true</vt:lpwstr>
  </property>
  <property fmtid="{D5CDD505-2E9C-101B-9397-08002B2CF9AE}" pid="3" name="MSIP_Label_a7295cc1-d279-42ac-ab4d-3b0f4fece050_SetDate">
    <vt:lpwstr>2022-07-26T00:37:56Z</vt:lpwstr>
  </property>
  <property fmtid="{D5CDD505-2E9C-101B-9397-08002B2CF9AE}" pid="4" name="MSIP_Label_a7295cc1-d279-42ac-ab4d-3b0f4fece050_Method">
    <vt:lpwstr>Standard</vt:lpwstr>
  </property>
  <property fmtid="{D5CDD505-2E9C-101B-9397-08002B2CF9AE}" pid="5" name="MSIP_Label_a7295cc1-d279-42ac-ab4d-3b0f4fece050_Name">
    <vt:lpwstr>FUJITSU-RESTRICTED​</vt:lpwstr>
  </property>
  <property fmtid="{D5CDD505-2E9C-101B-9397-08002B2CF9AE}" pid="6" name="MSIP_Label_a7295cc1-d279-42ac-ab4d-3b0f4fece050_SiteId">
    <vt:lpwstr>a19f121d-81e1-4858-a9d8-736e267fd4c7</vt:lpwstr>
  </property>
  <property fmtid="{D5CDD505-2E9C-101B-9397-08002B2CF9AE}" pid="7" name="MSIP_Label_a7295cc1-d279-42ac-ab4d-3b0f4fece050_ActionId">
    <vt:lpwstr>e77f5e84-c476-444d-9876-e64cfdc29fa0</vt:lpwstr>
  </property>
  <property fmtid="{D5CDD505-2E9C-101B-9397-08002B2CF9AE}" pid="8" name="MSIP_Label_a7295cc1-d279-42ac-ab4d-3b0f4fece050_ContentBits">
    <vt:lpwstr>0</vt:lpwstr>
  </property>
</Properties>
</file>