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3" r:id="rId3"/>
    <p:sldId id="262" r:id="rId4"/>
    <p:sldId id="281" r:id="rId5"/>
    <p:sldId id="263" r:id="rId6"/>
    <p:sldId id="271" r:id="rId7"/>
    <p:sldId id="282" r:id="rId8"/>
    <p:sldId id="279" r:id="rId9"/>
    <p:sldId id="280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modSld">
      <pc:chgData name="智子 清水" userId="c9f1982d0772f02f" providerId="LiveId" clId="{157EE8B5-58E7-46A1-9427-E8B15BC2114B}" dt="2025-10-23T06:21:51.541" v="50" actId="14100"/>
      <pc:docMkLst>
        <pc:docMk/>
      </pc:docMkLst>
      <pc:sldChg chg="addSp modSp mod">
        <pc:chgData name="智子 清水" userId="c9f1982d0772f02f" providerId="LiveId" clId="{157EE8B5-58E7-46A1-9427-E8B15BC2114B}" dt="2025-10-23T06:21:51.541" v="50" actId="14100"/>
        <pc:sldMkLst>
          <pc:docMk/>
          <pc:sldMk cId="1562225750" sldId="279"/>
        </pc:sldMkLst>
        <pc:spChg chg="add mod">
          <ac:chgData name="智子 清水" userId="c9f1982d0772f02f" providerId="LiveId" clId="{157EE8B5-58E7-46A1-9427-E8B15BC2114B}" dt="2025-10-23T06:21:51.541" v="50" actId="14100"/>
          <ac:spMkLst>
            <pc:docMk/>
            <pc:sldMk cId="1562225750" sldId="279"/>
            <ac:spMk id="2" creationId="{2882CA4F-0F7B-B774-45DF-A7F28CE935D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F-452B-902E-6D2091D6873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F-452B-902E-6D2091D68731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F-452B-902E-6D2091D687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5C-4977-AA9B-678A25D870F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REPETの服を着たいと思いますか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7-4CBD-96D8-71D96D714EF2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7-4CBD-96D8-71D96D714EF2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7-4CBD-96D8-71D96D714EF2}"/>
              </c:ext>
            </c:extLst>
          </c:dPt>
          <c:dPt>
            <c:idx val="3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52-40A1-A171-3E8DF62EB795}"/>
              </c:ext>
            </c:extLst>
          </c:dPt>
          <c:dPt>
            <c:idx val="4"/>
            <c:bubble3D val="0"/>
            <c:spPr>
              <a:solidFill>
                <a:schemeClr val="accent1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152-40A1-A171-3E8DF62EB7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着たい</c:v>
                </c:pt>
                <c:pt idx="1">
                  <c:v>どちらかと言えば着たい</c:v>
                </c:pt>
                <c:pt idx="2">
                  <c:v>どちらでもない</c:v>
                </c:pt>
                <c:pt idx="3">
                  <c:v>どちらかと言えば着たくない</c:v>
                </c:pt>
                <c:pt idx="4">
                  <c:v>着たくない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106</c:v>
                </c:pt>
                <c:pt idx="1">
                  <c:v>363</c:v>
                </c:pt>
                <c:pt idx="2">
                  <c:v>286</c:v>
                </c:pt>
                <c:pt idx="3">
                  <c:v>251</c:v>
                </c:pt>
                <c:pt idx="4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7-4CBD-96D8-71D96D714EF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E38-4FE6-830E-88E94E20B47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38-4FE6-830E-88E94E20B47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9E38-4FE6-830E-88E94E20B473}"/>
              </c:ext>
            </c:extLst>
          </c:dPt>
          <c:cat>
            <c:strRef>
              <c:f>Sheet1!$A$2:$A$6</c:f>
              <c:strCache>
                <c:ptCount val="5"/>
                <c:pt idx="0">
                  <c:v>バリエーションの充実</c:v>
                </c:pt>
                <c:pt idx="1">
                  <c:v>自分の系統にあった服</c:v>
                </c:pt>
                <c:pt idx="2">
                  <c:v>品質の高い服</c:v>
                </c:pt>
                <c:pt idx="3">
                  <c:v>商品に関する説明</c:v>
                </c:pt>
                <c:pt idx="4">
                  <c:v>特にない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405</c:v>
                </c:pt>
                <c:pt idx="1">
                  <c:v>389</c:v>
                </c:pt>
                <c:pt idx="2">
                  <c:v>358</c:v>
                </c:pt>
                <c:pt idx="3">
                  <c:v>347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8-4FE6-830E-88E94E20B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08093408"/>
        <c:axId val="2108097152"/>
      </c:barChart>
      <c:catAx>
        <c:axId val="2108093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7152"/>
        <c:crosses val="autoZero"/>
        <c:auto val="1"/>
        <c:lblAlgn val="ctr"/>
        <c:lblOffset val="100"/>
        <c:noMultiLvlLbl val="0"/>
      </c:catAx>
      <c:valAx>
        <c:axId val="210809715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080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REPETの服の満足度を教えてください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B-45B7-BEE1-5D6E1AFFF370}"/>
              </c:ext>
            </c:extLst>
          </c:dPt>
          <c:dPt>
            <c:idx val="1"/>
            <c:bubble3D val="0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B-45B7-BEE1-5D6E1AFFF370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B-45B7-BEE1-5D6E1AFFF370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9B-45B7-BEE1-5D6E1AFFF3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満足</c:v>
                </c:pt>
                <c:pt idx="1">
                  <c:v>やや満足</c:v>
                </c:pt>
                <c:pt idx="2">
                  <c:v>どちらとも言えない</c:v>
                </c:pt>
                <c:pt idx="3">
                  <c:v>やや不満・不満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342</c:v>
                </c:pt>
                <c:pt idx="1">
                  <c:v>253</c:v>
                </c:pt>
                <c:pt idx="2">
                  <c:v>65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D9B-45B7-BEE1-5D6E1AFFF37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REPETシリーズ売上点数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Sheet1!$A$2:$A$22</c:f>
              <c:numCache>
                <c:formatCode>yyyy"年"m"月"</c:formatCode>
                <c:ptCount val="21"/>
                <c:pt idx="0">
                  <c:v>44013</c:v>
                </c:pt>
                <c:pt idx="1">
                  <c:v>44044</c:v>
                </c:pt>
                <c:pt idx="2">
                  <c:v>44075</c:v>
                </c:pt>
                <c:pt idx="3">
                  <c:v>44105</c:v>
                </c:pt>
                <c:pt idx="4">
                  <c:v>44136</c:v>
                </c:pt>
                <c:pt idx="5">
                  <c:v>44166</c:v>
                </c:pt>
                <c:pt idx="6">
                  <c:v>44197</c:v>
                </c:pt>
                <c:pt idx="7">
                  <c:v>44228</c:v>
                </c:pt>
                <c:pt idx="8">
                  <c:v>44256</c:v>
                </c:pt>
                <c:pt idx="9">
                  <c:v>44287</c:v>
                </c:pt>
                <c:pt idx="10">
                  <c:v>44317</c:v>
                </c:pt>
                <c:pt idx="11">
                  <c:v>44348</c:v>
                </c:pt>
                <c:pt idx="12">
                  <c:v>44378</c:v>
                </c:pt>
                <c:pt idx="13">
                  <c:v>44409</c:v>
                </c:pt>
                <c:pt idx="14">
                  <c:v>44440</c:v>
                </c:pt>
                <c:pt idx="15">
                  <c:v>44470</c:v>
                </c:pt>
                <c:pt idx="16">
                  <c:v>44501</c:v>
                </c:pt>
                <c:pt idx="17">
                  <c:v>44531</c:v>
                </c:pt>
                <c:pt idx="18">
                  <c:v>44562</c:v>
                </c:pt>
                <c:pt idx="19">
                  <c:v>44593</c:v>
                </c:pt>
                <c:pt idx="20">
                  <c:v>44621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23</c:v>
                </c:pt>
                <c:pt idx="1">
                  <c:v>39</c:v>
                </c:pt>
                <c:pt idx="2">
                  <c:v>38</c:v>
                </c:pt>
                <c:pt idx="3">
                  <c:v>148</c:v>
                </c:pt>
                <c:pt idx="4">
                  <c:v>178</c:v>
                </c:pt>
                <c:pt idx="5">
                  <c:v>188</c:v>
                </c:pt>
                <c:pt idx="6">
                  <c:v>235</c:v>
                </c:pt>
                <c:pt idx="7">
                  <c:v>245</c:v>
                </c:pt>
                <c:pt idx="8">
                  <c:v>372</c:v>
                </c:pt>
                <c:pt idx="9">
                  <c:v>325</c:v>
                </c:pt>
                <c:pt idx="10">
                  <c:v>255</c:v>
                </c:pt>
                <c:pt idx="11">
                  <c:v>245</c:v>
                </c:pt>
                <c:pt idx="12">
                  <c:v>170</c:v>
                </c:pt>
                <c:pt idx="13">
                  <c:v>657</c:v>
                </c:pt>
                <c:pt idx="14">
                  <c:v>368</c:v>
                </c:pt>
                <c:pt idx="15">
                  <c:v>230</c:v>
                </c:pt>
                <c:pt idx="16">
                  <c:v>195</c:v>
                </c:pt>
                <c:pt idx="17">
                  <c:v>182</c:v>
                </c:pt>
                <c:pt idx="18">
                  <c:v>698</c:v>
                </c:pt>
                <c:pt idx="19">
                  <c:v>553</c:v>
                </c:pt>
                <c:pt idx="20">
                  <c:v>458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0F-46EB-90BB-515029F3BE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507280"/>
        <c:axId val="98509360"/>
      </c:lineChart>
      <c:dateAx>
        <c:axId val="98507280"/>
        <c:scaling>
          <c:orientation val="minMax"/>
        </c:scaling>
        <c:delete val="0"/>
        <c:axPos val="b"/>
        <c:numFmt formatCode="yyyy&quot;年&quot;m&quot;月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9360"/>
        <c:crosses val="autoZero"/>
        <c:auto val="1"/>
        <c:lblOffset val="100"/>
        <c:baseTimeUnit val="months"/>
      </c:dateAx>
      <c:valAx>
        <c:axId val="9850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850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905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93C2F-8739-AAF9-E3C8-3F081698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ファンづくりに向けた施策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7A4793-EEC3-0BB6-EA28-B1309EB2B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886200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コラボ商品第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マウンテンパーカーを制作</a:t>
            </a:r>
          </a:p>
          <a:p>
            <a:pPr lvl="1"/>
            <a:r>
              <a:rPr kumimoji="1" lang="ja-JP" altLang="en-US" dirty="0"/>
              <a:t>引き続き、いずみ琴子氏を起用</a:t>
            </a:r>
          </a:p>
          <a:p>
            <a:r>
              <a:rPr kumimoji="1" lang="ja-JP" altLang="en-US" dirty="0"/>
              <a:t>タイアップ企画第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弾</a:t>
            </a:r>
          </a:p>
          <a:p>
            <a:pPr lvl="1"/>
            <a:r>
              <a:rPr kumimoji="1" lang="ja-JP" altLang="en-US" dirty="0"/>
              <a:t>アイドルグループ「</a:t>
            </a:r>
            <a:r>
              <a:rPr kumimoji="1" lang="en-US" altLang="ja-JP" dirty="0"/>
              <a:t>S★D★Girls</a:t>
            </a:r>
            <a:r>
              <a:rPr kumimoji="1" lang="ja-JP" altLang="en-US" dirty="0"/>
              <a:t>」とのタイアップ企画</a:t>
            </a:r>
          </a:p>
          <a:p>
            <a:pPr lvl="1"/>
            <a:r>
              <a:rPr kumimoji="1" lang="ja-JP" altLang="en-US" dirty="0"/>
              <a:t>メンバープロデュースのライブＴシャツを公式グッズとして販売</a:t>
            </a:r>
          </a:p>
          <a:p>
            <a:r>
              <a:rPr kumimoji="1" lang="en-US" altLang="ja-JP" dirty="0"/>
              <a:t>REPET</a:t>
            </a:r>
            <a:r>
              <a:rPr kumimoji="1" lang="ja-JP" altLang="en-US" dirty="0"/>
              <a:t>教室開講</a:t>
            </a:r>
          </a:p>
          <a:p>
            <a:pPr lvl="1"/>
            <a:r>
              <a:rPr kumimoji="1" lang="en-US" altLang="ja-JP" dirty="0"/>
              <a:t>REPET</a:t>
            </a:r>
            <a:r>
              <a:rPr kumimoji="1" lang="ja-JP" altLang="en-US" dirty="0"/>
              <a:t>のコンセプトや制作過程を動画として公開</a:t>
            </a:r>
          </a:p>
          <a:p>
            <a:pPr lvl="1"/>
            <a:r>
              <a:rPr kumimoji="1" lang="ja-JP" altLang="en-US" dirty="0"/>
              <a:t>リアルタイムで感想や質問を受け付ける配信企画を検討</a:t>
            </a:r>
          </a:p>
        </p:txBody>
      </p:sp>
    </p:spTree>
    <p:extLst>
      <p:ext uri="{BB962C8B-B14F-4D97-AF65-F5344CB8AC3E}">
        <p14:creationId xmlns:p14="http://schemas.microsoft.com/office/powerpoint/2010/main" val="79899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04104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570112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12" name="グラフ 5">
            <a:extLst>
              <a:ext uri="{FF2B5EF4-FFF2-40B4-BE49-F238E27FC236}">
                <a16:creationId xmlns:a16="http://schemas.microsoft.com/office/drawing/2014/main" id="{6D610C5B-2A6F-5D01-40E4-DE15D90EB10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264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5" name="グラフ 5">
            <a:extLst>
              <a:ext uri="{FF2B5EF4-FFF2-40B4-BE49-F238E27FC236}">
                <a16:creationId xmlns:a16="http://schemas.microsoft.com/office/drawing/2014/main" id="{7881D4CA-3D7D-A823-9681-4BCD31EB1AD1}"/>
              </a:ext>
            </a:extLst>
          </p:cNvPr>
          <p:cNvGraphicFramePr/>
          <p:nvPr/>
        </p:nvGraphicFramePr>
        <p:xfrm>
          <a:off x="5309286" y="1434905"/>
          <a:ext cx="6882713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446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FF4779-6E41-4A73-92B8-E4424B1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アンケートの記述解答</a:t>
            </a:r>
            <a:r>
              <a:rPr kumimoji="1" lang="ja-JP" altLang="en-US" sz="28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135052-29D2-422C-A410-FBBB94899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70538"/>
            <a:ext cx="9601200" cy="70338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kumimoji="1" lang="en-US" altLang="ja-JP" sz="2400" dirty="0"/>
              <a:t>REPET</a:t>
            </a:r>
            <a:r>
              <a:rPr lang="ja-JP" altLang="en-US" sz="2400" dirty="0"/>
              <a:t>に求めるものを</a:t>
            </a:r>
            <a:r>
              <a:rPr kumimoji="1" lang="ja-JP" altLang="en-US" sz="2400" dirty="0"/>
              <a:t>教えてください。（抜粋）</a:t>
            </a:r>
            <a:endParaRPr lang="en-US" altLang="ja-JP" sz="2400" dirty="0"/>
          </a:p>
        </p:txBody>
      </p:sp>
      <p:graphicFrame>
        <p:nvGraphicFramePr>
          <p:cNvPr id="6" name="グラフ 3">
            <a:extLst>
              <a:ext uri="{FF2B5EF4-FFF2-40B4-BE49-F238E27FC236}">
                <a16:creationId xmlns:a16="http://schemas.microsoft.com/office/drawing/2014/main" id="{4D0EE52D-CFE3-4ABE-B781-BDFC53666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358989"/>
              </p:ext>
            </p:extLst>
          </p:nvPr>
        </p:nvGraphicFramePr>
        <p:xfrm>
          <a:off x="1491343" y="2373922"/>
          <a:ext cx="9361714" cy="302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463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4" name="グラフ 5">
            <a:extLst>
              <a:ext uri="{FF2B5EF4-FFF2-40B4-BE49-F238E27FC236}">
                <a16:creationId xmlns:a16="http://schemas.microsoft.com/office/drawing/2014/main" id="{1CE040A4-6C77-C002-62A1-5ED3550C1761}"/>
              </a:ext>
            </a:extLst>
          </p:cNvPr>
          <p:cNvGraphicFramePr/>
          <p:nvPr/>
        </p:nvGraphicFramePr>
        <p:xfrm>
          <a:off x="5309287" y="1434905"/>
          <a:ext cx="6882712" cy="530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2333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9528FDF6-8223-5F31-A3CB-C912E90A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REPET</a:t>
            </a:r>
            <a:r>
              <a:rPr kumimoji="1" lang="ja-JP" altLang="en-US" dirty="0"/>
              <a:t>シリーズ売上点数</a:t>
            </a:r>
            <a:endParaRPr lang="ja-JP" altLang="en-US" dirty="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36D72ECD-820A-055B-36F9-BD09DCA421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689555"/>
              </p:ext>
            </p:extLst>
          </p:nvPr>
        </p:nvGraphicFramePr>
        <p:xfrm>
          <a:off x="1371600" y="2171701"/>
          <a:ext cx="9601200" cy="437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2882CA4F-0F7B-B774-45DF-A7F28CE935DE}"/>
              </a:ext>
            </a:extLst>
          </p:cNvPr>
          <p:cNvSpPr/>
          <p:nvPr/>
        </p:nvSpPr>
        <p:spPr>
          <a:xfrm>
            <a:off x="2366127" y="2896386"/>
            <a:ext cx="2139884" cy="1065228"/>
          </a:xfrm>
          <a:prstGeom prst="wedgeRectCallout">
            <a:avLst>
              <a:gd name="adj1" fmla="val -5415"/>
              <a:gd name="adj2" fmla="val 12356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ふく服オンライン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開始</a:t>
            </a:r>
          </a:p>
        </p:txBody>
      </p:sp>
    </p:spTree>
    <p:extLst>
      <p:ext uri="{BB962C8B-B14F-4D97-AF65-F5344CB8AC3E}">
        <p14:creationId xmlns:p14="http://schemas.microsoft.com/office/powerpoint/2010/main" val="156222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1863-8332-68FD-31C9-232F6C88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商品の満足度向上</a:t>
            </a:r>
            <a:r>
              <a:rPr kumimoji="1" lang="ja-JP" altLang="en-US" dirty="0"/>
              <a:t>に向けて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4FFC52-EABB-B392-BBF6-B7917A67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334" y="2286000"/>
            <a:ext cx="4423719" cy="3581400"/>
          </a:xfrm>
        </p:spPr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品質への満足度は高いため、現状のクオリティーの維持を目標とする。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デザインとバリエーションを増やしていく。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Franklin Gothic Book" panose="020B0503020102020204"/>
                <a:ea typeface="メイリオ" panose="020B0604030504040204" pitchFamily="50" charset="-128"/>
                <a:cs typeface="+mn-cs"/>
              </a:rPr>
              <a:t>ブランドの分化も検討</a:t>
            </a:r>
          </a:p>
        </p:txBody>
      </p:sp>
    </p:spTree>
    <p:extLst>
      <p:ext uri="{BB962C8B-B14F-4D97-AF65-F5344CB8AC3E}">
        <p14:creationId xmlns:p14="http://schemas.microsoft.com/office/powerpoint/2010/main" val="2393492325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6440</TotalTime>
  <Words>370</Words>
  <Application>Microsoft Office PowerPoint</Application>
  <PresentationFormat>ワイド画面</PresentationFormat>
  <Paragraphs>67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游ゴシック</vt:lpstr>
      <vt:lpstr>Arial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アンケートの記述解答（オンラインストア）</vt:lpstr>
      <vt:lpstr>アンケート結果③（Rock FOM）</vt:lpstr>
      <vt:lpstr>REPETシリーズ売上点数</vt:lpstr>
      <vt:lpstr>商品の満足度向上に向けて</vt:lpstr>
      <vt:lpstr>ファンづくりに向けた施策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1</cp:revision>
  <dcterms:created xsi:type="dcterms:W3CDTF">2022-05-20T01:10:58Z</dcterms:created>
  <dcterms:modified xsi:type="dcterms:W3CDTF">2025-10-23T06:21:53Z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2022-07-26T00:37:56Z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e77f5e84-c476-444d-9876-e64cfdc29fa0</vt:lpwstr>
  </property>
  <property fmtid="{D5CDD505-2E9C-101B-9397-08002B2CF9AE}" pid="8" name="MSIP_Label_a7295cc1-d279-42ac-ab4d-3b0f4fece050_ContentBits">
    <vt:lpwstr>0</vt:lpwstr>
  </property>
</Properties>
</file>